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3" r:id="rId4"/>
    <p:sldId id="258" r:id="rId5"/>
    <p:sldId id="259" r:id="rId6"/>
    <p:sldId id="260" r:id="rId7"/>
    <p:sldId id="274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10BF8-93BE-4700-A7D8-8AA8F014774B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4E893-CC20-41B4-BE15-3025EA2C3C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58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2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8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6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77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82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5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9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7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25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275035"/>
            <a:ext cx="1543051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2" y="275035"/>
            <a:ext cx="4476751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4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C5C8E-EFDA-48F4-A554-323DFE47C0B3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951B1-2465-4FB8-A2A8-92F99673BF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2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10.png"/><Relationship Id="rId21" Type="http://schemas.openxmlformats.org/officeDocument/2006/relationships/image" Target="../media/image25.png"/><Relationship Id="rId7" Type="http://schemas.openxmlformats.org/officeDocument/2006/relationships/image" Target="../media/image120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91.png"/><Relationship Id="rId16" Type="http://schemas.openxmlformats.org/officeDocument/2006/relationships/image" Target="../media/image19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24" Type="http://schemas.openxmlformats.org/officeDocument/2006/relationships/image" Target="../media/image28.png"/><Relationship Id="rId5" Type="http://schemas.openxmlformats.org/officeDocument/2006/relationships/image" Target="../media/image100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3366"/>
                        </a:solidFill>
                        <a:latin typeface="Cambria Math"/>
                      </a:rPr>
                      <m:t>𝑨𝒓𝒄𝒔𝒊𝒏</m:t>
                    </m:r>
                  </m:oMath>
                </a14:m>
                <a:r>
                  <a:rPr lang="en-US" b="1" dirty="0" smtClean="0">
                    <a:solidFill>
                      <a:srgbClr val="003366"/>
                    </a:solidFill>
                  </a:rPr>
                  <a:t>. </a:t>
                </a:r>
                <a:r>
                  <a:rPr lang="ru-RU" b="1" dirty="0" smtClean="0">
                    <a:solidFill>
                      <a:srgbClr val="003366"/>
                    </a:solidFill>
                  </a:rPr>
                  <a:t>Решение уравнений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𝒔𝒊𝒏</m:t>
                        </m:r>
                      </m:fName>
                      <m: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𝒕</m:t>
                        </m:r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𝒂</m:t>
                        </m:r>
                      </m:e>
                    </m:func>
                  </m:oMath>
                </a14:m>
                <a:endParaRPr lang="ru-RU" b="1" i="1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t="-193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2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уравнения: </a:t>
                </a:r>
                <a:endParaRPr lang="ru-RU" sz="2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ru-RU" sz="800" b="0" i="1" dirty="0" smtClean="0">
                  <a:latin typeface="Cambria Math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800" i="1" dirty="0" smtClean="0"/>
              </a:p>
              <a:p>
                <a:pPr marL="0" indent="0">
                  <a:spcBef>
                    <a:spcPts val="24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=−5 </m:t>
                          </m:r>
                        </m:e>
                      </m:func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=1  </m:t>
                          </m:r>
                        </m:e>
                      </m:func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2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59467" y="2643758"/>
                <a:ext cx="6204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ru-RU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ru-RU" sz="2400" b="0" i="1" smtClean="0">
                          <a:latin typeface="Cambria Math"/>
                        </a:rPr>
                        <m:t>не имеет решения, так как −</m:t>
                      </m:r>
                      <m:r>
                        <a:rPr lang="en-US" sz="2400" b="0" i="1" smtClean="0">
                          <a:latin typeface="Cambria Math"/>
                        </a:rPr>
                        <m:t>5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∉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−1;1</m:t>
                          </m:r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467" y="2643758"/>
                <a:ext cx="6204584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13235" y="3147814"/>
                <a:ext cx="25655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235" y="3147814"/>
                <a:ext cx="256551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701631" y="1843631"/>
                <a:ext cx="4293996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𝑎𝑟𝑐𝑐𝑜𝑠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631" y="1843631"/>
                <a:ext cx="4293996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64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33406" y="1275606"/>
            <a:ext cx="2987929" cy="986701"/>
            <a:chOff x="539552" y="627534"/>
            <a:chExt cx="2987929" cy="9867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539552" y="627534"/>
                  <a:ext cx="1839478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0" i="1" smtClean="0">
                            <a:latin typeface="Cambria Math"/>
                          </a:rPr>
                          <m:t>если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1, </m:t>
                        </m:r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то</m:t>
                        </m:r>
                      </m:oMath>
                    </m:oMathPara>
                  </a14:m>
                  <a:endParaRPr lang="ru-RU" b="0" dirty="0" smtClean="0">
                    <a:ea typeface="Cambria Math"/>
                  </a:endParaRPr>
                </a:p>
                <a:p>
                  <a:r>
                    <a:rPr lang="en-US" dirty="0" smtClean="0"/>
                    <a:t> 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627534"/>
                  <a:ext cx="1839478" cy="64633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52564" y="1069470"/>
                  <a:ext cx="2974917" cy="5447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0" i="1" smtClean="0">
                                <a:latin typeface="Cambria Math"/>
                              </a:rPr>
                              <m:t>𝑎𝑟𝑐𝑐𝑜𝑠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⇔</m:t>
                            </m:r>
                            <m:d>
                              <m:dPr>
                                <m:begChr m:val="{"/>
                                <m:endChr m:val=""/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eqArrPr>
                                  <m:e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𝑡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=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𝑎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,</m:t>
                                        </m:r>
                                      </m:e>
                                    </m:func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0≤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≤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  <m:r>
                                      <a:rPr lang="ru-RU" b="0" i="1" smtClean="0">
                                        <a:latin typeface="Cambria Math"/>
                                        <a:ea typeface="Cambria Math"/>
                                      </a:rPr>
                                      <m:t>.</m:t>
                                    </m:r>
                                  </m:e>
                                </m:eqArr>
                              </m:e>
                            </m:d>
                          </m:e>
                        </m:func>
                      </m:oMath>
                    </m:oMathPara>
                  </a14:m>
                  <a:endParaRPr lang="ru-RU" i="1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564" y="1069470"/>
                  <a:ext cx="2974917" cy="5447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46418" y="2909882"/>
                <a:ext cx="30074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=±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ea typeface="Cambria Math"/>
                            </a:rPr>
                            <m:t>arccos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func>
                      <m:r>
                        <a:rPr lang="en-US" i="1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18" y="2909882"/>
                <a:ext cx="30074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ru-RU" dirty="0" smtClean="0"/>
              <a:t>Повторим: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646418" y="2392952"/>
                <a:ext cx="11496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fun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18" y="2392952"/>
                <a:ext cx="114967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98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/>
          <p:cNvCxnSpPr/>
          <p:nvPr/>
        </p:nvCxnSpPr>
        <p:spPr>
          <a:xfrm>
            <a:off x="455440" y="2092763"/>
            <a:ext cx="5019579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/>
          <p:cNvSpPr/>
          <p:nvPr/>
        </p:nvSpPr>
        <p:spPr>
          <a:xfrm>
            <a:off x="5555630" y="0"/>
            <a:ext cx="358837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195978" y="206712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2588906" y="448387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906" y="448387"/>
                <a:ext cx="786394" cy="2769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/>
              <p:cNvSpPr txBox="1"/>
              <p:nvPr/>
            </p:nvSpPr>
            <p:spPr>
              <a:xfrm>
                <a:off x="5561473" y="1013154"/>
                <a:ext cx="14452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473" y="1013154"/>
                <a:ext cx="1445267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197" r="-506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/>
              <p:cNvSpPr txBox="1"/>
              <p:nvPr/>
            </p:nvSpPr>
            <p:spPr>
              <a:xfrm>
                <a:off x="5555630" y="263720"/>
                <a:ext cx="3441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Функция монотонно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ru-RU" b="0" i="1" smtClean="0">
                          <a:latin typeface="Cambria Math"/>
                        </a:rPr>
                        <m:t>возрастает</m:t>
                      </m:r>
                    </m:oMath>
                  </m:oMathPara>
                </a14:m>
                <a:endParaRPr lang="ru-RU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на этом промежутке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630" y="263720"/>
                <a:ext cx="3441002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354" t="-5660" r="-5310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Прямая соединительная линия 103"/>
          <p:cNvCxnSpPr/>
          <p:nvPr/>
        </p:nvCxnSpPr>
        <p:spPr>
          <a:xfrm flipV="1">
            <a:off x="3397751" y="1686937"/>
            <a:ext cx="0" cy="3991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3086859" y="331476"/>
            <a:ext cx="0" cy="33843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 flipH="1">
            <a:off x="924773" y="631432"/>
            <a:ext cx="4320093" cy="2906589"/>
            <a:chOff x="1692067" y="401652"/>
            <a:chExt cx="4320093" cy="2906589"/>
          </a:xfrm>
        </p:grpSpPr>
        <p:sp>
          <p:nvSpPr>
            <p:cNvPr id="20" name="Полилиния 19"/>
            <p:cNvSpPr/>
            <p:nvPr/>
          </p:nvSpPr>
          <p:spPr>
            <a:xfrm>
              <a:off x="1692067" y="401652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 20"/>
            <p:cNvSpPr/>
            <p:nvPr/>
          </p:nvSpPr>
          <p:spPr>
            <a:xfrm rot="10800000">
              <a:off x="3850074" y="1846910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38087" y="211745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087" y="2117454"/>
                <a:ext cx="288032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96313" y="2086098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313" y="2086098"/>
                <a:ext cx="288032" cy="5629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251954" y="1491834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954" y="1491834"/>
                <a:ext cx="288032" cy="562975"/>
              </a:xfrm>
              <a:prstGeom prst="rect">
                <a:avLst/>
              </a:prstGeom>
              <a:blipFill rotWithShape="1">
                <a:blip r:embed="rId7"/>
                <a:stretch>
                  <a:fillRect r="-520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77280" y="2101819"/>
                <a:ext cx="288032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280" y="2101819"/>
                <a:ext cx="288032" cy="5647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537008" y="2103130"/>
                <a:ext cx="288032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008" y="2103130"/>
                <a:ext cx="288032" cy="5647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139984" y="1482471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984" y="1482471"/>
                <a:ext cx="288032" cy="562975"/>
              </a:xfrm>
              <a:prstGeom prst="rect">
                <a:avLst/>
              </a:prstGeom>
              <a:blipFill rotWithShape="1">
                <a:blip r:embed="rId10"/>
                <a:stretch>
                  <a:fillRect r="-553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54273" y="1491233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273" y="1491233"/>
                <a:ext cx="288032" cy="562975"/>
              </a:xfrm>
              <a:prstGeom prst="rect">
                <a:avLst/>
              </a:prstGeom>
              <a:blipFill rotWithShape="1">
                <a:blip r:embed="rId11"/>
                <a:stretch>
                  <a:fillRect r="-520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19807" y="2084483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807" y="2084483"/>
                <a:ext cx="288032" cy="5629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единительная линия 32"/>
          <p:cNvCxnSpPr/>
          <p:nvPr/>
        </p:nvCxnSpPr>
        <p:spPr>
          <a:xfrm flipV="1">
            <a:off x="4543526" y="747988"/>
            <a:ext cx="0" cy="13381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3052481" y="731354"/>
            <a:ext cx="14361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4132048" y="926382"/>
            <a:ext cx="0" cy="11521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080648" y="926382"/>
            <a:ext cx="107483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660690" y="1362097"/>
            <a:ext cx="0" cy="74103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3088965" y="1362097"/>
            <a:ext cx="57267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2504177" y="2088755"/>
            <a:ext cx="0" cy="698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506817" y="2778898"/>
            <a:ext cx="573831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2031474" y="2092764"/>
            <a:ext cx="0" cy="11521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029453" y="3255256"/>
            <a:ext cx="107939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1648062" y="2081450"/>
            <a:ext cx="12422" cy="134286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1655767" y="3427800"/>
            <a:ext cx="142701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923479" y="2088755"/>
            <a:ext cx="9314" cy="139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924772" y="3538022"/>
            <a:ext cx="2162474" cy="979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2821213" y="94719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213" y="94719"/>
                <a:ext cx="288032" cy="369332"/>
              </a:xfrm>
              <a:prstGeom prst="rect">
                <a:avLst/>
              </a:prstGeom>
              <a:blipFill rotWithShape="1">
                <a:blip r:embed="rId13"/>
                <a:stretch>
                  <a:fillRect r="-6383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5267598" y="213172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598" y="2131724"/>
                <a:ext cx="288032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466122" y="586028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22" y="586028"/>
                <a:ext cx="786394" cy="298736"/>
              </a:xfrm>
              <a:prstGeom prst="rect">
                <a:avLst/>
              </a:prstGeom>
              <a:blipFill rotWithShape="1">
                <a:blip r:embed="rId1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2462659" y="785306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659" y="785306"/>
                <a:ext cx="786394" cy="298736"/>
              </a:xfrm>
              <a:prstGeom prst="rect">
                <a:avLst/>
              </a:prstGeom>
              <a:blipFill rotWithShape="1">
                <a:blip r:embed="rId17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504177" y="1214234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177" y="1214234"/>
                <a:ext cx="786394" cy="276999"/>
              </a:xfrm>
              <a:prstGeom prst="rect">
                <a:avLst/>
              </a:prstGeom>
              <a:blipFill rotWithShape="1">
                <a:blip r:embed="rId18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2909302" y="2631204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302" y="2631204"/>
                <a:ext cx="786394" cy="276999"/>
              </a:xfrm>
              <a:prstGeom prst="rect">
                <a:avLst/>
              </a:prstGeom>
              <a:blipFill rotWithShape="1">
                <a:blip r:embed="rId19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2941931" y="3095523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931" y="3095523"/>
                <a:ext cx="786394" cy="298736"/>
              </a:xfrm>
              <a:prstGeom prst="rect">
                <a:avLst/>
              </a:prstGeom>
              <a:blipFill rotWithShape="1">
                <a:blip r:embed="rId20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941931" y="3259950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931" y="3259950"/>
                <a:ext cx="786394" cy="298736"/>
              </a:xfrm>
              <a:prstGeom prst="rect">
                <a:avLst/>
              </a:prstGeom>
              <a:blipFill rotWithShape="1">
                <a:blip r:embed="rId21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809484" y="3410366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b="0" i="1" smtClean="0">
                          <a:latin typeface="Cambria Math"/>
                        </a:rPr>
                        <m:t>−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484" y="3410366"/>
                <a:ext cx="786394" cy="276999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Прямая соединительная линия 98"/>
          <p:cNvCxnSpPr/>
          <p:nvPr/>
        </p:nvCxnSpPr>
        <p:spPr>
          <a:xfrm flipH="1">
            <a:off x="3090115" y="1695553"/>
            <a:ext cx="307636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2548734" y="1533048"/>
                <a:ext cx="7863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734" y="1533048"/>
                <a:ext cx="786394" cy="307777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3054111" y="2084483"/>
                <a:ext cx="786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111" y="2084483"/>
                <a:ext cx="786394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/>
              <p:cNvSpPr txBox="1"/>
              <p:nvPr/>
            </p:nvSpPr>
            <p:spPr>
              <a:xfrm>
                <a:off x="5556245" y="1523852"/>
                <a:ext cx="16866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245" y="1523852"/>
                <a:ext cx="1686680" cy="369332"/>
              </a:xfrm>
              <a:prstGeom prst="rect">
                <a:avLst/>
              </a:prstGeom>
              <a:blipFill rotWithShape="1">
                <a:blip r:embed="rId25"/>
                <a:stretch>
                  <a:fillRect t="-8197" r="-433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/>
              <p:cNvSpPr txBox="1"/>
              <p:nvPr/>
            </p:nvSpPr>
            <p:spPr>
              <a:xfrm>
                <a:off x="5492858" y="1938218"/>
                <a:ext cx="18394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если 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1, 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то</m:t>
                      </m:r>
                    </m:oMath>
                  </m:oMathPara>
                </a14:m>
                <a:endParaRPr lang="ru-RU" b="0" dirty="0" smtClean="0">
                  <a:ea typeface="Cambria Math"/>
                </a:endParaRPr>
              </a:p>
              <a:p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858" y="1938218"/>
                <a:ext cx="1839478" cy="646331"/>
              </a:xfrm>
              <a:prstGeom prst="rect">
                <a:avLst/>
              </a:prstGeom>
              <a:blipFill rotWithShape="1">
                <a:blip r:embed="rId26"/>
                <a:stretch>
                  <a:fillRect l="-2649" t="-4717" r="-3311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/>
              <p:cNvSpPr txBox="1"/>
              <p:nvPr/>
            </p:nvSpPr>
            <p:spPr>
              <a:xfrm>
                <a:off x="5492858" y="2375945"/>
                <a:ext cx="3208379" cy="819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     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.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858" y="2375945"/>
                <a:ext cx="3208379" cy="819648"/>
              </a:xfrm>
              <a:prstGeom prst="rect">
                <a:avLst/>
              </a:prstGeom>
              <a:blipFill rotWithShape="1">
                <a:blip r:embed="rId27"/>
                <a:stretch>
                  <a:fillRect r="-22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Овал 13"/>
          <p:cNvSpPr/>
          <p:nvPr/>
        </p:nvSpPr>
        <p:spPr>
          <a:xfrm>
            <a:off x="3054111" y="204544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184345" y="61410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67389" y="206712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88768" y="347467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49771" y="1482470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71" y="1482470"/>
                <a:ext cx="288032" cy="562975"/>
              </a:xfrm>
              <a:prstGeom prst="rect">
                <a:avLst/>
              </a:prstGeom>
              <a:blipFill rotWithShape="1">
                <a:blip r:embed="rId28"/>
                <a:stretch>
                  <a:fillRect r="-553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Прямая соединительная линия 66"/>
          <p:cNvCxnSpPr/>
          <p:nvPr/>
        </p:nvCxnSpPr>
        <p:spPr>
          <a:xfrm flipH="1">
            <a:off x="3054111" y="641780"/>
            <a:ext cx="215587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12" idx="4"/>
          </p:cNvCxnSpPr>
          <p:nvPr/>
        </p:nvCxnSpPr>
        <p:spPr>
          <a:xfrm flipV="1">
            <a:off x="5211778" y="686113"/>
            <a:ext cx="8571" cy="141570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42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4" grpId="0"/>
      <p:bldP spid="95" grpId="0"/>
      <p:bldP spid="96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79" grpId="0"/>
      <p:bldP spid="80" grpId="0"/>
      <p:bldP spid="81" grpId="0"/>
      <p:bldP spid="83" grpId="0"/>
      <p:bldP spid="87" grpId="0"/>
      <p:bldP spid="91" grpId="0"/>
      <p:bldP spid="92" grpId="0"/>
      <p:bldP spid="93" grpId="0"/>
      <p:bldP spid="94" grpId="0"/>
      <p:bldP spid="106" grpId="0"/>
      <p:bldP spid="107" grpId="0"/>
      <p:bldP spid="108" grpId="0"/>
      <p:bldP spid="109" grpId="0"/>
      <p:bldP spid="110" grpId="0"/>
      <p:bldP spid="14" grpId="0" animBg="1"/>
      <p:bldP spid="12" grpId="0" animBg="1"/>
      <p:bldP spid="13" grpId="0" animBg="1"/>
      <p:bldP spid="16" grpId="0" animBg="1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2434" y="792782"/>
                <a:ext cx="150804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34" y="792782"/>
                <a:ext cx="1508042" cy="6127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79712" y="277813"/>
                <a:ext cx="2120324" cy="1692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1,</m:t>
                              </m:r>
                              <m: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  <m:t>              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; 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  <m:t>        </m:t>
                              </m:r>
                            </m:e>
                          </m:eqArr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7813"/>
                <a:ext cx="2120324" cy="16927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6341" y="2733476"/>
                <a:ext cx="2418034" cy="748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1" y="2733476"/>
                <a:ext cx="2418034" cy="7481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01539" y="2211709"/>
                <a:ext cx="2596993" cy="18526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ru-RU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ru-RU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1,</m:t>
                              </m:r>
                              <m: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  <m:t>              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; 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  <m:t>       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ru-RU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ru-RU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ru-RU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ru-RU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39" y="2211709"/>
                <a:ext cx="2596993" cy="185262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751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11729" y="152223"/>
                <a:ext cx="8229600" cy="857250"/>
              </a:xfrm>
            </p:spPr>
            <p:txBody>
              <a:bodyPr/>
              <a:lstStyle/>
              <a:p>
                <a:r>
                  <a:rPr lang="ru-RU" dirty="0" smtClean="0">
                    <a:solidFill>
                      <a:srgbClr val="FF0000"/>
                    </a:solidFill>
                  </a:rPr>
                  <a:t>Свойство</a:t>
                </a:r>
                <a:r>
                  <a:rPr lang="ru-RU" i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</m:oMath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11729" y="152223"/>
                <a:ext cx="8229600" cy="857250"/>
              </a:xfrm>
              <a:blipFill rotWithShape="1">
                <a:blip r:embed="rId2"/>
                <a:stretch>
                  <a:fillRect t="-8511" b="-283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059582"/>
                <a:ext cx="8229600" cy="33944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 dirty="0" smtClean="0"/>
                  <a:t>Для любого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−1;1</m:t>
                        </m: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r>
                  <a:rPr lang="ru-RU" sz="2000" dirty="0" smtClean="0"/>
                  <a:t>выполняется равенство:</a:t>
                </a:r>
              </a:p>
              <a:p>
                <a:pPr marL="0" indent="0">
                  <a:buNone/>
                </a:pPr>
                <a:endParaRPr lang="en-US" sz="1000" b="0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𝑎𝑟𝑐𝑠𝑖𝑛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=−</m:t>
                          </m:r>
                        </m:fName>
                        <m:e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𝑎𝑟𝑐𝑠𝑖𝑛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func>
                        </m:e>
                      </m:func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b="0" i="1" dirty="0" smtClean="0"/>
              </a:p>
              <a:p>
                <a:pPr marL="0" indent="0">
                  <a:buNone/>
                </a:pPr>
                <a:endParaRPr lang="en-US" sz="100" dirty="0" smtClean="0"/>
              </a:p>
              <a:p>
                <a:pPr marL="0" indent="0">
                  <a:buNone/>
                </a:pPr>
                <a:r>
                  <a:rPr lang="ru-RU" sz="2000" dirty="0" smtClean="0"/>
                  <a:t>Доказательство: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059582"/>
                <a:ext cx="8229600" cy="3394472"/>
              </a:xfrm>
              <a:blipFill rotWithShape="1">
                <a:blip r:embed="rId3"/>
                <a:stretch>
                  <a:fillRect l="-815" t="-8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Группа 3"/>
          <p:cNvGrpSpPr/>
          <p:nvPr/>
        </p:nvGrpSpPr>
        <p:grpSpPr>
          <a:xfrm>
            <a:off x="4434882" y="2625724"/>
            <a:ext cx="2830032" cy="2221752"/>
            <a:chOff x="373816" y="847913"/>
            <a:chExt cx="3910152" cy="306971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87837" y="333983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37" y="3339830"/>
                <a:ext cx="288032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85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84437" y="2483077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437" y="2483077"/>
                <a:ext cx="288032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711893" y="3367726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893" y="3367726"/>
                <a:ext cx="288032" cy="369332"/>
              </a:xfrm>
              <a:prstGeom prst="rect">
                <a:avLst/>
              </a:prstGeom>
              <a:blipFill rotWithShape="1">
                <a:blip r:embed="rId6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Дуга 12"/>
          <p:cNvSpPr/>
          <p:nvPr/>
        </p:nvSpPr>
        <p:spPr>
          <a:xfrm rot="5400000">
            <a:off x="4867432" y="2789900"/>
            <a:ext cx="1817137" cy="1834010"/>
          </a:xfrm>
          <a:prstGeom prst="arc">
            <a:avLst>
              <a:gd name="adj1" fmla="val 10818110"/>
              <a:gd name="adj2" fmla="val 21582336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63374" y="4586859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374" y="4586859"/>
                <a:ext cx="288032" cy="369332"/>
              </a:xfrm>
              <a:prstGeom prst="rect">
                <a:avLst/>
              </a:prstGeom>
              <a:blipFill rotWithShape="1">
                <a:blip r:embed="rId7"/>
                <a:stretch>
                  <a:fillRect r="-145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25400" y="3726824"/>
                <a:ext cx="224738" cy="425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400" y="3726824"/>
                <a:ext cx="224738" cy="425516"/>
              </a:xfrm>
              <a:prstGeom prst="rect">
                <a:avLst/>
              </a:prstGeom>
              <a:blipFill rotWithShape="1">
                <a:blip r:embed="rId8"/>
                <a:stretch>
                  <a:fillRect r="-540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649617" y="3136570"/>
                <a:ext cx="224738" cy="424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617" y="3136570"/>
                <a:ext cx="224738" cy="424163"/>
              </a:xfrm>
              <a:prstGeom prst="rect">
                <a:avLst/>
              </a:prstGeom>
              <a:blipFill rotWithShape="1">
                <a:blip r:embed="rId9"/>
                <a:stretch>
                  <a:fillRect r="-100000" b="-217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Прямая соединительная линия 34"/>
          <p:cNvCxnSpPr/>
          <p:nvPr/>
        </p:nvCxnSpPr>
        <p:spPr>
          <a:xfrm flipV="1">
            <a:off x="2921903" y="3168506"/>
            <a:ext cx="0" cy="55831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2475813" y="3168506"/>
            <a:ext cx="44682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2019530" y="3715994"/>
            <a:ext cx="0" cy="52589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2021589" y="4235970"/>
            <a:ext cx="447734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Группа 52"/>
          <p:cNvGrpSpPr/>
          <p:nvPr/>
        </p:nvGrpSpPr>
        <p:grpSpPr>
          <a:xfrm>
            <a:off x="420995" y="2252869"/>
            <a:ext cx="3979442" cy="2689032"/>
            <a:chOff x="420995" y="2252869"/>
            <a:chExt cx="3979442" cy="2689032"/>
          </a:xfrm>
        </p:grpSpPr>
        <p:cxnSp>
          <p:nvCxnSpPr>
            <p:cNvPr id="28" name="Прямая со стрелкой 27"/>
            <p:cNvCxnSpPr/>
            <p:nvPr/>
          </p:nvCxnSpPr>
          <p:spPr>
            <a:xfrm flipV="1">
              <a:off x="2474169" y="2392003"/>
              <a:ext cx="0" cy="254989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>
              <a:off x="420995" y="3719014"/>
              <a:ext cx="3916545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Группа 29"/>
            <p:cNvGrpSpPr/>
            <p:nvPr/>
          </p:nvGrpSpPr>
          <p:grpSpPr>
            <a:xfrm flipH="1">
              <a:off x="787194" y="2618000"/>
              <a:ext cx="3370768" cy="2189918"/>
              <a:chOff x="1692067" y="401652"/>
              <a:chExt cx="4320093" cy="2906589"/>
            </a:xfrm>
          </p:grpSpPr>
          <p:sp>
            <p:nvSpPr>
              <p:cNvPr id="31" name="Полилиния 30"/>
              <p:cNvSpPr/>
              <p:nvPr/>
            </p:nvSpPr>
            <p:spPr>
              <a:xfrm>
                <a:off x="1692067" y="401652"/>
                <a:ext cx="2162086" cy="1461331"/>
              </a:xfrm>
              <a:custGeom>
                <a:avLst/>
                <a:gdLst>
                  <a:gd name="connsiteX0" fmla="*/ 0 w 2162086"/>
                  <a:gd name="connsiteY0" fmla="*/ 0 h 1461331"/>
                  <a:gd name="connsiteX1" fmla="*/ 1102408 w 2162086"/>
                  <a:gd name="connsiteY1" fmla="*/ 299103 h 1461331"/>
                  <a:gd name="connsiteX2" fmla="*/ 2162086 w 2162086"/>
                  <a:gd name="connsiteY2" fmla="*/ 1461331 h 1461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2086" h="1461331">
                    <a:moveTo>
                      <a:pt x="0" y="0"/>
                    </a:moveTo>
                    <a:cubicBezTo>
                      <a:pt x="371030" y="27774"/>
                      <a:pt x="742060" y="55548"/>
                      <a:pt x="1102408" y="299103"/>
                    </a:cubicBezTo>
                    <a:cubicBezTo>
                      <a:pt x="1462756" y="542658"/>
                      <a:pt x="1812421" y="1001994"/>
                      <a:pt x="2162086" y="1461331"/>
                    </a:cubicBezTo>
                  </a:path>
                </a:pathLst>
              </a:cu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олилиния 31"/>
              <p:cNvSpPr/>
              <p:nvPr/>
            </p:nvSpPr>
            <p:spPr>
              <a:xfrm rot="10800000">
                <a:off x="3850074" y="1846910"/>
                <a:ext cx="2162086" cy="1461331"/>
              </a:xfrm>
              <a:custGeom>
                <a:avLst/>
                <a:gdLst>
                  <a:gd name="connsiteX0" fmla="*/ 0 w 2162086"/>
                  <a:gd name="connsiteY0" fmla="*/ 0 h 1461331"/>
                  <a:gd name="connsiteX1" fmla="*/ 1102408 w 2162086"/>
                  <a:gd name="connsiteY1" fmla="*/ 299103 h 1461331"/>
                  <a:gd name="connsiteX2" fmla="*/ 2162086 w 2162086"/>
                  <a:gd name="connsiteY2" fmla="*/ 1461331 h 1461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2086" h="1461331">
                    <a:moveTo>
                      <a:pt x="0" y="0"/>
                    </a:moveTo>
                    <a:cubicBezTo>
                      <a:pt x="371030" y="27774"/>
                      <a:pt x="742060" y="55548"/>
                      <a:pt x="1102408" y="299103"/>
                    </a:cubicBezTo>
                    <a:cubicBezTo>
                      <a:pt x="1462756" y="542658"/>
                      <a:pt x="1812421" y="1001994"/>
                      <a:pt x="2162086" y="1461331"/>
                    </a:cubicBezTo>
                  </a:path>
                </a:pathLst>
              </a:cu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223261" y="2252869"/>
                  <a:ext cx="224738" cy="2782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261" y="2252869"/>
                  <a:ext cx="224738" cy="278267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r="-35135" b="-4222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4175699" y="3748368"/>
                  <a:ext cx="224738" cy="2782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5699" y="3748368"/>
                  <a:ext cx="224738" cy="278267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r="-21622" b="-1304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019530" y="3057102"/>
                <a:ext cx="613587" cy="208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530" y="3057102"/>
                <a:ext cx="613587" cy="208700"/>
              </a:xfrm>
              <a:prstGeom prst="rect">
                <a:avLst/>
              </a:prstGeom>
              <a:blipFill rotWithShape="1">
                <a:blip r:embed="rId12"/>
                <a:stretch>
                  <a:fillRect b="-342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335630" y="4124692"/>
                <a:ext cx="613587" cy="208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630" y="4124692"/>
                <a:ext cx="613587" cy="208700"/>
              </a:xfrm>
              <a:prstGeom prst="rect">
                <a:avLst/>
              </a:prstGeom>
              <a:blipFill rotWithShape="1">
                <a:blip r:embed="rId13"/>
                <a:stretch>
                  <a:fillRect b="-38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34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3" grpId="0" animBg="1"/>
      <p:bldP spid="18" grpId="0"/>
      <p:bldP spid="33" grpId="0"/>
      <p:bldP spid="34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60278" y="0"/>
            <a:ext cx="327585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5777586" y="50327"/>
                <a:ext cx="3106688" cy="857250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𝑎𝑟𝑐𝑠𝑖𝑛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+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𝑎𝑟𝑐𝑐𝑜𝑠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777586" y="50327"/>
                <a:ext cx="3106688" cy="85725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860278" y="751619"/>
                <a:ext cx="3127130" cy="339447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𝑎𝑟𝑐𝑠𝑖𝑛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𝑎𝑟𝑐𝑐𝑜𝑠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60278" y="751619"/>
                <a:ext cx="3127130" cy="3394472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0327"/>
            <a:ext cx="3590034" cy="25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53344"/>
            <a:ext cx="3559864" cy="2406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827363" y="1538704"/>
                <a:ext cx="1880323" cy="739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𝑎𝑟𝑐𝑠𝑖𝑛</m:t>
                      </m:r>
                      <m:r>
                        <a:rPr lang="en-US" sz="200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363" y="1538704"/>
                <a:ext cx="1880323" cy="73981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814089" y="2235120"/>
                <a:ext cx="1906869" cy="739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𝑎𝑟𝑐𝑐𝑜𝑠</m:t>
                      </m:r>
                      <m:r>
                        <a:rPr lang="en-US" sz="200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089" y="2235120"/>
                <a:ext cx="1906869" cy="7398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5844673" y="2886343"/>
                <a:ext cx="1356974" cy="617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0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673" y="2886343"/>
                <a:ext cx="1356974" cy="61734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5777586" y="3496213"/>
                <a:ext cx="3358547" cy="73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𝑎𝑟𝑐𝑠𝑖𝑛</m:t>
                      </m:r>
                      <m:r>
                        <a:rPr lang="en-US" sz="200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+</m:t>
                      </m:r>
                      <m:r>
                        <a:rPr lang="en-US" sz="2000" i="1">
                          <a:latin typeface="Cambria Math"/>
                        </a:rPr>
                        <m:t>𝑎𝑟𝑐𝑐𝑜𝑠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0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586" y="3496213"/>
                <a:ext cx="3358547" cy="73776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039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822617" y="987574"/>
            <a:ext cx="2830032" cy="2221752"/>
            <a:chOff x="373816" y="847913"/>
            <a:chExt cx="3910152" cy="306971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049" y="-92546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843558"/>
                <a:ext cx="8229600" cy="396044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r>
                  <a:rPr lang="en-US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: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 smtClean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: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𝑎𝑟𝑐𝑠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+2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𝑍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i="1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sz="3800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/>
                  <a:t>,</a:t>
                </a:r>
                <a:r>
                  <a:rPr lang="ru-RU" i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  <m:r>
                      <a:rPr lang="en-US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ru-RU" i="1" dirty="0"/>
              </a:p>
              <a:p>
                <a:pPr marL="0" indent="0">
                  <a:buNone/>
                </a:pPr>
                <a:r>
                  <a:rPr lang="ru-RU" i="1" dirty="0" smtClean="0"/>
                  <a:t> </a:t>
                </a:r>
                <a:endParaRPr lang="en-US" i="1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843558"/>
                <a:ext cx="8229600" cy="3960440"/>
              </a:xfrm>
              <a:blipFill rotWithShape="1">
                <a:blip r:embed="rId2"/>
                <a:stretch>
                  <a:fillRect l="-1259" t="-1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единительная линия 9"/>
          <p:cNvCxnSpPr/>
          <p:nvPr/>
        </p:nvCxnSpPr>
        <p:spPr>
          <a:xfrm flipH="1">
            <a:off x="6329629" y="1707654"/>
            <a:ext cx="166542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7149312" y="1682899"/>
            <a:ext cx="45720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3362" y="1437495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362" y="1437495"/>
                <a:ext cx="288032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94745" y="1338322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745" y="1338322"/>
                <a:ext cx="288032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14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72172" y="1145046"/>
                <a:ext cx="288032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2172" y="1145046"/>
                <a:ext cx="288032" cy="63478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97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2" grpId="0"/>
      <p:bldP spid="16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971473" y="1059582"/>
            <a:ext cx="3118570" cy="2448272"/>
            <a:chOff x="373816" y="847913"/>
            <a:chExt cx="3910152" cy="306971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133971"/>
                <a:ext cx="3754760" cy="925611"/>
              </a:xfrm>
            </p:spPr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−1, 1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133971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единительная линия 8"/>
          <p:cNvCxnSpPr/>
          <p:nvPr/>
        </p:nvCxnSpPr>
        <p:spPr>
          <a:xfrm>
            <a:off x="1625856" y="1743658"/>
            <a:ext cx="173754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2422619" y="170765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15810" y="149065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810" y="1490654"/>
                <a:ext cx="288032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13405" y="150190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405" y="1501904"/>
                <a:ext cx="288032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187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637645" y="941844"/>
                <a:ext cx="4572000" cy="254524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200" i="1">
                            <a:latin typeface="Cambria Math"/>
                          </a:rPr>
                          <m:t>𝑎𝑟𝑐𝑠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𝑖𝑛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200" i="1">
                            <a:latin typeface="Cambria Math"/>
                          </a:rPr>
                          <m:t>+2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sz="2200" i="1" dirty="0"/>
                  <a:t>,</a:t>
                </a:r>
              </a:p>
              <a:p>
                <a:pPr>
                  <a:spcBef>
                    <a:spcPts val="1200"/>
                  </a:spcBef>
                  <a:spcAft>
                    <a:spcPts val="2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𝜋</m:t>
                    </m:r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200" i="1">
                            <a:latin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200" i="1">
                            <a:latin typeface="Cambria Math"/>
                          </a:rPr>
                          <m:t>+2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sz="2200" i="1" dirty="0"/>
                  <a:t>,</a:t>
                </a:r>
                <a:endParaRPr lang="en-US" sz="2200" i="1" dirty="0" smtClean="0"/>
              </a:p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=−</m:t>
                      </m:r>
                      <m:r>
                        <a:rPr lang="en-US" sz="2200" b="0" i="1" smtClean="0">
                          <a:latin typeface="Cambria Math"/>
                        </a:rPr>
                        <m:t>𝑎𝑟𝑐𝑠𝑖𝑛</m:t>
                      </m:r>
                      <m:r>
                        <a:rPr lang="en-US" sz="2200" b="0" i="1" smtClean="0">
                          <a:latin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</a:rPr>
                        <m:t>𝑎</m:t>
                      </m:r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200" b="0" i="1" dirty="0" smtClean="0">
                  <a:ea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endParaRPr lang="en-US" sz="100" b="0" i="1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𝑡</m:t>
                      </m:r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𝑎𝑟𝑐𝑠𝑖𝑛</m:t>
                      </m:r>
                      <m:r>
                        <a:rPr lang="en-US" sz="2200" b="0" i="1" smtClean="0">
                          <a:latin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</a:rPr>
                        <m:t>𝑎</m:t>
                      </m:r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200" i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645" y="941844"/>
                <a:ext cx="4572000" cy="2545249"/>
              </a:xfrm>
              <a:prstGeom prst="rect">
                <a:avLst/>
              </a:prstGeom>
              <a:blipFill rotWithShape="1">
                <a:blip r:embed="rId5"/>
                <a:stretch>
                  <a:fillRect t="-1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86386" y="1703113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386" y="1703113"/>
                <a:ext cx="28803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69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882523" y="267494"/>
            <a:ext cx="3118570" cy="2448272"/>
            <a:chOff x="373816" y="847913"/>
            <a:chExt cx="3910152" cy="306971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58430" y="1122298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430" y="1122298"/>
                <a:ext cx="288032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98505" y="1094585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505" y="1094585"/>
                <a:ext cx="288032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191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721269" y="929360"/>
                <a:ext cx="4572000" cy="31547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𝑀</m:t>
                      </m:r>
                      <m:r>
                        <a:rPr lang="en-US" sz="2800" b="0" i="1" smtClean="0">
                          <a:latin typeface="Cambria Math"/>
                        </a:rPr>
                        <m:t>:2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800" b="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𝑁</m:t>
                      </m:r>
                      <m:r>
                        <a:rPr lang="en-US" sz="2800" i="1">
                          <a:latin typeface="Cambria Math"/>
                        </a:rPr>
                        <m:t>:</m:t>
                      </m:r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2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800" i="1" dirty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800" i="1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ru-RU" sz="2400" b="0" i="1" dirty="0" smtClean="0">
                  <a:ea typeface="Cambria Math"/>
                </a:endParaRP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269" y="929360"/>
                <a:ext cx="4572000" cy="31547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blipFill rotWithShape="1">
                <a:blip r:embed="rId6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02" y="2834005"/>
            <a:ext cx="3973945" cy="174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882523" y="267494"/>
            <a:ext cx="3118570" cy="2448272"/>
            <a:chOff x="373816" y="847913"/>
            <a:chExt cx="3910152" cy="306971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352345" y="92939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45" y="92939"/>
                <a:ext cx="288032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716016" y="828965"/>
                <a:ext cx="4572000" cy="21439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𝑀</m:t>
                      </m:r>
                      <m:r>
                        <a:rPr lang="en-US" sz="28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+2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800" i="1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8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+2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400" b="0" i="1" dirty="0" smtClean="0">
                  <a:ea typeface="Cambria Math"/>
                </a:endParaRP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828965"/>
                <a:ext cx="4572000" cy="21439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72" y="2972885"/>
            <a:ext cx="3973945" cy="174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2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-92546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882523" y="267494"/>
            <a:ext cx="3118570" cy="2448272"/>
            <a:chOff x="373816" y="847913"/>
            <a:chExt cx="3910152" cy="306971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399728" y="253110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728" y="2531100"/>
                <a:ext cx="288032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716016" y="699542"/>
                <a:ext cx="4572000" cy="237174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𝑀</m:t>
                      </m:r>
                      <m:r>
                        <a:rPr lang="en-US" sz="2400" b="0" i="1" smtClean="0">
                          <a:latin typeface="Cambria Math"/>
                        </a:rPr>
                        <m:t>:−</m:t>
                      </m:r>
                      <m:f>
                        <m:fPr>
                          <m:ctrlPr>
                            <a:rPr lang="el-GR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4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+2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400" i="1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=−</m:t>
                    </m:r>
                    <m:f>
                      <m:fPr>
                        <m:ctrlPr>
                          <a:rPr lang="el-GR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l-GR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ru-RU" sz="2400" b="0" i="1" smtClean="0">
                        <a:latin typeface="Cambria Math"/>
                        <a:ea typeface="Cambria Math"/>
                      </a:rPr>
                      <m:t>+2</m:t>
                    </m:r>
                    <m:r>
                      <a:rPr lang="ru-RU" sz="24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2400" b="0" i="1" dirty="0" smtClean="0">
                    <a:ea typeface="Cambria Math"/>
                  </a:rPr>
                  <a:t>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ru-RU" sz="2400" b="0" i="1" dirty="0" smtClean="0">
                  <a:ea typeface="Cambria Math"/>
                </a:endParaRP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699542"/>
                <a:ext cx="4572000" cy="23717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343" y="1442321"/>
                <a:ext cx="288032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02" y="2834005"/>
            <a:ext cx="3973945" cy="174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2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47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𝑠𝑖𝑛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i="1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ru-RU" i="1" smtClean="0">
                          <a:latin typeface="Cambria Math"/>
                          <a:ea typeface="Cambria Math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−1, 1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𝑎𝑟𝑐𝑠𝑖𝑛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𝑎𝑟𝑐𝑠𝑖𝑛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33" t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703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339502"/>
                <a:ext cx="8229600" cy="857250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dirty="0" smtClean="0"/>
                  <a:t>Алгоритм решения уравнений вида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</m:t>
                        </m:r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</m:func>
                  </m:oMath>
                </a14:m>
                <a:r>
                  <a:rPr lang="ru-RU" dirty="0" smtClean="0"/>
                  <a:t>: 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339502"/>
                <a:ext cx="8229600" cy="857250"/>
              </a:xfrm>
              <a:blipFill rotWithShape="1">
                <a:blip r:embed="rId2"/>
                <a:stretch>
                  <a:fillRect l="-667" t="-39286" r="-1926" b="-578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91630"/>
                <a:ext cx="8229600" cy="3394472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rabicPeriod"/>
                </a:pPr>
                <a:r>
                  <a:rPr lang="ru-RU" dirty="0" smtClean="0"/>
                  <a:t>уравнение </a:t>
                </a:r>
                <a:r>
                  <a:rPr lang="ru-RU" dirty="0"/>
                  <a:t>будет иметь решение, </a:t>
                </a:r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−1, 1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dirty="0" smtClean="0"/>
                  <a:t>общая формула решения: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𝑎𝑟𝑐𝑠𝑖𝑛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91630"/>
                <a:ext cx="8229600" cy="3394472"/>
              </a:xfrm>
              <a:blipFill rotWithShape="1">
                <a:blip r:embed="rId3"/>
                <a:stretch>
                  <a:fillRect l="-2000" t="-26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16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837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80842"/>
                <a:ext cx="8229600" cy="3813781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:r>
                  <a:rPr lang="ru-RU" sz="6800" dirty="0" smtClean="0"/>
                  <a:t>Решить уравнение</a:t>
                </a:r>
                <a:r>
                  <a:rPr lang="en-US" sz="6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6800" b="0" i="1" smtClean="0">
                            <a:latin typeface="Cambria Math"/>
                          </a:rPr>
                          <m:t>2</m:t>
                        </m:r>
                        <m:r>
                          <a:rPr lang="en-US" sz="6800" b="0" i="1" smtClean="0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6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6800" b="0" i="1" smtClean="0">
                        <a:latin typeface="Cambria Math"/>
                      </a:rPr>
                      <m:t>𝑡</m:t>
                    </m:r>
                    <m:r>
                      <a:rPr lang="ru-RU" sz="68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sz="6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800" b="0" i="1" smtClean="0">
                            <a:latin typeface="Cambria Math"/>
                          </a:rPr>
                          <m:t>5</m:t>
                        </m:r>
                        <m:r>
                          <a:rPr lang="en-US" sz="6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6800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sz="6800" b="0" i="1" smtClean="0">
                        <a:latin typeface="Cambria Math"/>
                      </a:rPr>
                      <m:t>−4=0. </m:t>
                    </m:r>
                  </m:oMath>
                </a14:m>
                <a:endParaRPr lang="en-US" sz="680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:r>
                  <a:rPr lang="ru-RU" sz="6800" dirty="0" smtClean="0"/>
                  <a:t>Решение: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800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sz="6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6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6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68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6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6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ru-RU" sz="68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6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6800" i="1">
                              <a:latin typeface="Cambria Math"/>
                            </a:rPr>
                            <m:t>5</m:t>
                          </m:r>
                          <m:r>
                            <a:rPr lang="en-US" sz="6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6800" i="1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6800" i="1">
                          <a:latin typeface="Cambria Math"/>
                        </a:rPr>
                        <m:t>−4=0</m:t>
                      </m:r>
                      <m:r>
                        <a:rPr lang="en-US" sz="6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6800" b="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800" b="0" i="1" smtClean="0">
                          <a:latin typeface="Cambria Math"/>
                        </a:rPr>
                        <m:t>−2</m:t>
                      </m:r>
                      <m:sSup>
                        <m:sSupPr>
                          <m:ctrlPr>
                            <a:rPr lang="en-US" sz="6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68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6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6800" b="0" i="1" smtClean="0">
                          <a:latin typeface="Cambria Math"/>
                        </a:rPr>
                        <m:t>𝑡</m:t>
                      </m:r>
                      <m:r>
                        <a:rPr lang="en-US" sz="6800" b="0" i="1" smtClean="0">
                          <a:latin typeface="Cambria Math"/>
                        </a:rPr>
                        <m:t>+5</m:t>
                      </m:r>
                      <m:r>
                        <a:rPr lang="en-US" sz="6800" b="0" i="1" smtClean="0">
                          <a:latin typeface="Cambria Math"/>
                        </a:rPr>
                        <m:t>𝑠𝑖𝑛</m:t>
                      </m:r>
                      <m:r>
                        <a:rPr lang="en-US" sz="6800" b="0" i="1" smtClean="0">
                          <a:latin typeface="Cambria Math"/>
                        </a:rPr>
                        <m:t> </m:t>
                      </m:r>
                      <m:r>
                        <a:rPr lang="en-US" sz="6800" b="0" i="1" smtClean="0">
                          <a:latin typeface="Cambria Math"/>
                        </a:rPr>
                        <m:t>𝑡</m:t>
                      </m:r>
                      <m:r>
                        <a:rPr lang="en-US" sz="6800" b="0" i="1" smtClean="0">
                          <a:latin typeface="Cambria Math"/>
                        </a:rPr>
                        <m:t>−2=0,</m:t>
                      </m:r>
                    </m:oMath>
                  </m:oMathPara>
                </a14:m>
                <a:endParaRPr lang="en-US" sz="6800" b="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800" b="0" i="1" smtClean="0">
                          <a:latin typeface="Cambria Math"/>
                        </a:rPr>
                        <m:t>𝑠𝑖𝑛</m:t>
                      </m:r>
                      <m:r>
                        <a:rPr lang="en-US" sz="6800" b="0" i="1" smtClean="0">
                          <a:latin typeface="Cambria Math"/>
                        </a:rPr>
                        <m:t> </m:t>
                      </m:r>
                      <m:r>
                        <a:rPr lang="en-US" sz="6800" b="0" i="1" smtClean="0">
                          <a:latin typeface="Cambria Math"/>
                        </a:rPr>
                        <m:t>𝑡</m:t>
                      </m:r>
                      <m:r>
                        <a:rPr lang="en-US" sz="6800" b="0" i="1" smtClean="0">
                          <a:latin typeface="Cambria Math"/>
                        </a:rPr>
                        <m:t>=</m:t>
                      </m:r>
                      <m:r>
                        <a:rPr lang="en-US" sz="6800" b="0" i="1" smtClean="0">
                          <a:latin typeface="Cambria Math"/>
                        </a:rPr>
                        <m:t>𝑎</m:t>
                      </m:r>
                      <m:r>
                        <a:rPr lang="en-US" sz="6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6800" b="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68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6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ru-RU" sz="6800" b="0" i="1" smtClean="0">
                          <a:latin typeface="Cambria Math"/>
                        </a:rPr>
                        <m:t>−</m:t>
                      </m:r>
                      <m:r>
                        <a:rPr lang="en-US" sz="6800" b="0" i="1" smtClean="0">
                          <a:latin typeface="Cambria Math"/>
                        </a:rPr>
                        <m:t>5</m:t>
                      </m:r>
                      <m:r>
                        <a:rPr lang="en-US" sz="6800" b="0" i="1" smtClean="0">
                          <a:latin typeface="Cambria Math"/>
                        </a:rPr>
                        <m:t>𝑎</m:t>
                      </m:r>
                      <m:r>
                        <a:rPr lang="ru-RU" sz="6800" b="0" i="1" smtClean="0">
                          <a:latin typeface="Cambria Math"/>
                        </a:rPr>
                        <m:t>+</m:t>
                      </m:r>
                      <m:r>
                        <a:rPr lang="en-US" sz="6800" b="0" i="1" smtClean="0">
                          <a:latin typeface="Cambria Math"/>
                        </a:rPr>
                        <m:t>2=0,</m:t>
                      </m:r>
                    </m:oMath>
                  </m:oMathPara>
                </a14:m>
                <a:endParaRPr lang="en-US" sz="6800" b="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800" b="0" i="1" smtClean="0">
                          <a:latin typeface="Cambria Math"/>
                        </a:rPr>
                        <m:t>𝑎</m:t>
                      </m:r>
                      <m:r>
                        <a:rPr lang="en-US" sz="6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6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6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6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6800" i="1">
                          <a:latin typeface="Cambria Math"/>
                        </a:rPr>
                        <m:t>или</m:t>
                      </m:r>
                      <m:r>
                        <a:rPr lang="ru-RU" sz="6800" b="0" i="1" smtClean="0">
                          <a:latin typeface="Cambria Math"/>
                        </a:rPr>
                        <m:t> </m:t>
                      </m:r>
                      <m:r>
                        <a:rPr lang="en-US" sz="6800" i="1">
                          <a:latin typeface="Cambria Math"/>
                        </a:rPr>
                        <m:t>𝑎</m:t>
                      </m:r>
                      <m:r>
                        <a:rPr lang="en-US" sz="6800" i="1">
                          <a:latin typeface="Cambria Math"/>
                        </a:rPr>
                        <m:t>=2,</m:t>
                      </m:r>
                    </m:oMath>
                  </m:oMathPara>
                </a14:m>
                <a:endParaRPr lang="en-US" sz="6800" b="0" dirty="0" smtClean="0"/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6800" b="0" i="1" smtClean="0">
                        <a:latin typeface="Cambria Math"/>
                      </a:rPr>
                      <m:t>𝑠𝑖𝑛</m:t>
                    </m:r>
                    <m:r>
                      <a:rPr lang="en-US" sz="6800" b="0" i="1" smtClean="0">
                        <a:latin typeface="Cambria Math"/>
                      </a:rPr>
                      <m:t> </m:t>
                    </m:r>
                    <m:r>
                      <a:rPr lang="en-US" sz="6800" b="0" i="1" smtClean="0">
                        <a:latin typeface="Cambria Math"/>
                      </a:rPr>
                      <m:t>𝑡</m:t>
                    </m:r>
                    <m:r>
                      <a:rPr lang="en-US" sz="6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6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6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6800" b="0" i="1" smtClean="0">
                        <a:latin typeface="Cambria Math"/>
                      </a:rPr>
                      <m:t> 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⇔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6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6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68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𝑎𝑟𝑐𝑠𝑖𝑛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sz="6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6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sz="6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6800" b="0" dirty="0" smtClean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6800" i="1">
                        <a:latin typeface="Cambria Math"/>
                        <a:ea typeface="Cambria Math"/>
                      </a:rPr>
                      <m:t>𝑎𝑟𝑐𝑠𝑖𝑛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sz="6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6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6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68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6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den>
                    </m:f>
                    <m:r>
                      <a:rPr lang="en-US" sz="6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6800" b="0" dirty="0" smtClean="0">
                    <a:ea typeface="Cambria Math"/>
                  </a:rPr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68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6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6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68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6800" i="1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f>
                      <m:fPr>
                        <m:ctrlPr>
                          <a:rPr lang="en-US" sz="68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68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68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den>
                    </m:f>
                    <m:r>
                      <a:rPr lang="en-US" sz="68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6800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6800" dirty="0" smtClean="0"/>
                  <a:t>,</a:t>
                </a:r>
                <a:r>
                  <a:rPr lang="ru-RU" sz="6800" dirty="0" smtClean="0"/>
                  <a:t> </a:t>
                </a:r>
                <a:endParaRPr lang="en-US" sz="6800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80842"/>
                <a:ext cx="8229600" cy="3813781"/>
              </a:xfrm>
              <a:blipFill rotWithShape="1">
                <a:blip r:embed="rId2"/>
                <a:stretch>
                  <a:fillRect l="-444" t="-479" b="-7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32455" y="411509"/>
                <a:ext cx="21602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𝑡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𝑡</m:t>
                      </m:r>
                      <m:r>
                        <a:rPr lang="en-US" sz="1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455" y="411509"/>
                <a:ext cx="2160240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096261" y="4011910"/>
                <a:ext cx="3244286" cy="535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ru-RU" dirty="0"/>
                  <a:t>Ответ: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  <a:ea typeface="Cambria Math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i="1" dirty="0">
                  <a:ea typeface="Cambria Math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61" y="4011910"/>
                <a:ext cx="3244286" cy="535275"/>
              </a:xfrm>
              <a:prstGeom prst="rect">
                <a:avLst/>
              </a:prstGeom>
              <a:blipFill rotWithShape="1">
                <a:blip r:embed="rId4"/>
                <a:stretch>
                  <a:fillRect l="-1692" b="-6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652120" y="730737"/>
                <a:ext cx="3292209" cy="311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𝑡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𝑎𝑟𝑐𝑠𝑖𝑛</m:t>
                      </m:r>
                      <m:r>
                        <a:rPr lang="en-US" sz="1400" i="1"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latin typeface="Cambria Math"/>
                        </a:rPr>
                        <m:t>𝑎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730737"/>
                <a:ext cx="3292209" cy="31156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345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971600" y="987574"/>
                <a:ext cx="7848872" cy="837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Общая формула решения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уравнения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𝑠𝑖𝑛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r>
                  <a:rPr lang="ru-RU" sz="2400" dirty="0" smtClean="0"/>
                  <a:t>: </a:t>
                </a:r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𝑎𝑟𝑐𝑠𝑖𝑛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𝑎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987574"/>
                <a:ext cx="7848872" cy="837537"/>
              </a:xfrm>
              <a:prstGeom prst="rect">
                <a:avLst/>
              </a:prstGeom>
              <a:blipFill rotWithShape="1">
                <a:blip r:embed="rId2"/>
                <a:stretch>
                  <a:fillRect l="-1165" t="-5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971600" y="2355726"/>
                <a:ext cx="7848872" cy="1261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sz="2400" dirty="0" smtClean="0"/>
                        <m:t>Общая формула решения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𝑐𝑜𝑠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</m:t>
                      </m:r>
                      <m:r>
                        <a:rPr lang="en-US" sz="2400" i="1">
                          <a:latin typeface="Cambria Math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≤1</m:t>
                      </m:r>
                      <m:r>
                        <m:rPr>
                          <m:nor/>
                        </m:rPr>
                        <a:rPr lang="ru-RU" sz="2400" dirty="0"/>
                        <m:t>: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arccos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func>
                      <m:r>
                        <a:rPr lang="en-US" sz="2400" i="1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355726"/>
                <a:ext cx="7848872" cy="1261884"/>
              </a:xfrm>
              <a:prstGeom prst="rect">
                <a:avLst/>
              </a:prstGeom>
              <a:blipFill rotWithShape="1">
                <a:blip r:embed="rId3"/>
                <a:stretch>
                  <a:fillRect l="-4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66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1190</Words>
  <Application>Microsoft Office PowerPoint</Application>
  <PresentationFormat>Экран (16:9)</PresentationFormat>
  <Paragraphs>136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Arcsin. Решение уравнений sin⁡〖t=a〗</vt:lpstr>
      <vt:lpstr>Упражнение:</vt:lpstr>
      <vt:lpstr>Повторим:</vt:lpstr>
      <vt:lpstr>Презентация PowerPoint</vt:lpstr>
      <vt:lpstr>Презентация PowerPoint</vt:lpstr>
      <vt:lpstr>Свойство arcsin⁡a:</vt:lpstr>
      <vt:lpstr>arcsin a +arccos a=π/2</vt:lpstr>
      <vt:lpstr>Пример:</vt:lpstr>
      <vt:lpstr>sin⁡〖t=a, a∈[-1, 1]〗</vt:lpstr>
      <vt:lpstr>sin⁡〖t=0〗</vt:lpstr>
      <vt:lpstr>sin⁡〖t=1〗</vt:lpstr>
      <vt:lpstr>sin⁡〖t=-1〗</vt:lpstr>
      <vt:lpstr>Пример:</vt:lpstr>
      <vt:lpstr>Алгоритм решения уравнений вида sin⁡〖t=a〗: </vt:lpstr>
      <vt:lpstr>Пример: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Arccos. Решение уравнений cos⁡〖t=a〗</dc:title>
  <dc:creator>user</dc:creator>
  <cp:lastModifiedBy>User</cp:lastModifiedBy>
  <cp:revision>67</cp:revision>
  <dcterms:created xsi:type="dcterms:W3CDTF">2014-01-14T07:08:26Z</dcterms:created>
  <dcterms:modified xsi:type="dcterms:W3CDTF">2014-08-06T13:01:56Z</dcterms:modified>
</cp:coreProperties>
</file>